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15"/>
  </p:notesMasterIdLst>
  <p:handoutMasterIdLst>
    <p:handoutMasterId r:id="rId16"/>
  </p:handoutMasterIdLst>
  <p:sldIdLst>
    <p:sldId id="256" r:id="rId5"/>
    <p:sldId id="276" r:id="rId6"/>
    <p:sldId id="278" r:id="rId7"/>
    <p:sldId id="281" r:id="rId8"/>
    <p:sldId id="282" r:id="rId9"/>
    <p:sldId id="284" r:id="rId10"/>
    <p:sldId id="285" r:id="rId11"/>
    <p:sldId id="286" r:id="rId12"/>
    <p:sldId id="287" r:id="rId13"/>
    <p:sldId id="27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33"/>
    <p:restoredTop sz="93952"/>
  </p:normalViewPr>
  <p:slideViewPr>
    <p:cSldViewPr snapToGrid="0" snapToObjects="1">
      <p:cViewPr varScale="1">
        <p:scale>
          <a:sx n="162" d="100"/>
          <a:sy n="162" d="100"/>
        </p:scale>
        <p:origin x="232" y="616"/>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10/3/25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lesson 5 we discussed how milk gets from the farm to our tables. Milk starts at the</a:t>
            </a:r>
          </a:p>
          <a:p>
            <a:endParaRPr lang="en-US" dirty="0"/>
          </a:p>
          <a:p>
            <a:pPr marL="228600" indent="-228600">
              <a:buFont typeface="+mj-lt"/>
              <a:buAutoNum type="arabicPeriod"/>
            </a:pPr>
            <a:r>
              <a:rPr lang="en-US" dirty="0"/>
              <a:t>Cow and then goes to the </a:t>
            </a:r>
          </a:p>
          <a:p>
            <a:pPr marL="228600" indent="-228600">
              <a:buFont typeface="+mj-lt"/>
              <a:buAutoNum type="arabicPeriod"/>
            </a:pPr>
            <a:r>
              <a:rPr lang="en-US" dirty="0"/>
              <a:t>Milking Parlor. We were even  able to see what it might be like to milk a cow by hand. Milk then is transported via</a:t>
            </a:r>
          </a:p>
          <a:p>
            <a:pPr marL="228600" indent="-228600">
              <a:buFont typeface="+mj-lt"/>
              <a:buAutoNum type="arabicPeriod"/>
            </a:pPr>
            <a:r>
              <a:rPr lang="en-US" dirty="0"/>
              <a:t>Truck to a</a:t>
            </a:r>
          </a:p>
          <a:p>
            <a:pPr marL="228600" indent="-228600">
              <a:buFont typeface="+mj-lt"/>
              <a:buAutoNum type="arabicPeriod"/>
            </a:pPr>
            <a:r>
              <a:rPr lang="en-US" dirty="0"/>
              <a:t>Processing Facility where it is turned into cheese, ice cream and several other items.  It then comes to our </a:t>
            </a:r>
          </a:p>
          <a:p>
            <a:pPr marL="228600" indent="-228600">
              <a:buFont typeface="+mj-lt"/>
              <a:buAutoNum type="arabicPeriod"/>
            </a:pPr>
            <a:r>
              <a:rPr lang="en-US" dirty="0"/>
              <a:t>Stores where we purchase it and it can then be served on</a:t>
            </a:r>
          </a:p>
          <a:p>
            <a:pPr marL="228600" indent="-228600">
              <a:buFont typeface="+mj-lt"/>
              <a:buAutoNum type="arabicPeriod"/>
            </a:pPr>
            <a:r>
              <a:rPr lang="en-US" dirty="0"/>
              <a:t>Your table.</a:t>
            </a:r>
          </a:p>
          <a:p>
            <a:endParaRPr lang="en-US" dirty="0"/>
          </a:p>
          <a:p>
            <a:r>
              <a:rPr lang="en-US" dirty="0"/>
              <a:t>Along the way the milk is tested numerous times to ensure its safety. We simulated testing our milk with food coloring and dish soap. What do you remember about this.</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Milk is a mixture of different things. It is made up of</a:t>
            </a:r>
          </a:p>
          <a:p>
            <a:pPr marL="171450" indent="-171450">
              <a:buFont typeface="Arial" panose="020B0604020202020204" pitchFamily="34" charset="0"/>
              <a:buChar char="•"/>
            </a:pPr>
            <a:r>
              <a:rPr lang="en-US" dirty="0"/>
              <a:t>Water </a:t>
            </a:r>
          </a:p>
          <a:p>
            <a:pPr marL="171450" indent="-171450">
              <a:buFont typeface="Arial" panose="020B0604020202020204" pitchFamily="34" charset="0"/>
              <a:buChar char="•"/>
            </a:pPr>
            <a:r>
              <a:rPr lang="en-US" dirty="0"/>
              <a:t>A sugar called lactose</a:t>
            </a:r>
          </a:p>
          <a:p>
            <a:pPr marL="171450" indent="-171450">
              <a:buFont typeface="Arial" panose="020B0604020202020204" pitchFamily="34" charset="0"/>
              <a:buChar char="•"/>
            </a:pPr>
            <a:r>
              <a:rPr lang="en-US" dirty="0"/>
              <a:t>Cream which is the milk fat</a:t>
            </a:r>
          </a:p>
          <a:p>
            <a:pPr marL="171450" indent="-171450">
              <a:buFont typeface="Arial" panose="020B0604020202020204" pitchFamily="34" charset="0"/>
              <a:buChar char="•"/>
            </a:pPr>
            <a:r>
              <a:rPr lang="en-US" dirty="0"/>
              <a:t>Protein and</a:t>
            </a:r>
          </a:p>
          <a:p>
            <a:pPr marL="171450" indent="-171450">
              <a:buFont typeface="Arial" panose="020B0604020202020204" pitchFamily="34" charset="0"/>
              <a:buChar char="•"/>
            </a:pPr>
            <a:r>
              <a:rPr lang="en-US" dirty="0"/>
              <a:t>Minerals</a:t>
            </a:r>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the things we make from milk uses different components of the milk.</a:t>
            </a:r>
          </a:p>
          <a:p>
            <a:pPr marL="171450" indent="-171450">
              <a:buFont typeface="Arial" panose="020B0604020202020204" pitchFamily="34" charset="0"/>
              <a:buChar char="•"/>
            </a:pPr>
            <a:r>
              <a:rPr lang="en-US" dirty="0"/>
              <a:t>Butter is made from cream or milk fat.</a:t>
            </a:r>
          </a:p>
          <a:p>
            <a:pPr marL="171450" indent="-171450">
              <a:buFont typeface="Arial" panose="020B0604020202020204" pitchFamily="34" charset="0"/>
              <a:buChar char="•"/>
            </a:pPr>
            <a:r>
              <a:rPr lang="en-US" dirty="0"/>
              <a:t>Cheese is made from proteins and cream (fat).</a:t>
            </a:r>
          </a:p>
          <a:p>
            <a:pPr marL="171450" indent="-171450">
              <a:buFont typeface="Arial" panose="020B0604020202020204" pitchFamily="34" charset="0"/>
              <a:buChar char="•"/>
            </a:pPr>
            <a:r>
              <a:rPr lang="en-US" dirty="0"/>
              <a:t>Yogurt is made from the sugars of milk.</a:t>
            </a:r>
          </a:p>
          <a:p>
            <a:pPr marL="171450" indent="-171450">
              <a:buFont typeface="Arial" panose="020B0604020202020204" pitchFamily="34" charset="0"/>
              <a:buChar char="•"/>
            </a:pPr>
            <a:r>
              <a:rPr lang="en-US" dirty="0"/>
              <a:t>Ice Cream is made from the cream or fat of milk.</a:t>
            </a:r>
            <a:endParaRPr lang="en-US" baseline="0" dirty="0"/>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Ice Cream is a science that has changed and developed over the years. Food Scientists and Engineers work to create a variety of different types of ice cream. Let’s watch this video to learn more. </a:t>
            </a: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269904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youth to reflect on what they saw in the video:</a:t>
            </a:r>
          </a:p>
          <a:p>
            <a:r>
              <a:rPr lang="en-US" dirty="0"/>
              <a:t>	What did they notice about both processes that made ice cream? (both used cream and cold temperatures)</a:t>
            </a:r>
          </a:p>
          <a:p>
            <a:endParaRPr lang="en-US" dirty="0"/>
          </a:p>
          <a:p>
            <a:r>
              <a:rPr lang="en-US" dirty="0"/>
              <a:t>Explain to youth that they are going to make their own ice cream starting with </a:t>
            </a:r>
          </a:p>
          <a:p>
            <a:endParaRPr lang="en-US" dirty="0"/>
          </a:p>
          <a:p>
            <a:r>
              <a:rPr lang="en-US" dirty="0"/>
              <a:t>(1) cream, sugar, and vanilla which they will place into a small </a:t>
            </a:r>
            <a:r>
              <a:rPr lang="en-US" dirty="0" err="1"/>
              <a:t>ziplock</a:t>
            </a:r>
            <a:r>
              <a:rPr lang="en-US" dirty="0"/>
              <a:t> bag. </a:t>
            </a:r>
          </a:p>
          <a:p>
            <a:endParaRPr lang="en-US" dirty="0"/>
          </a:p>
          <a:p>
            <a:r>
              <a:rPr lang="en-US" dirty="0"/>
              <a:t>(2) They are then going to place that in a larger bag with ice and salt (the cold) and mix it to allow it to freeze into ice cream.  This may take up to 10 minutes.</a:t>
            </a:r>
          </a:p>
          <a:p>
            <a:endParaRPr lang="en-US" dirty="0"/>
          </a:p>
          <a:p>
            <a:r>
              <a:rPr lang="en-US" dirty="0"/>
              <a:t>(3) Once the ice cream is made, youth can add toppings to design their own ice cream creations.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1637223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1EAD6-315D-95EE-A854-5E15C9372F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FB1E4-3984-78A6-F205-6C4067C1B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735D5-A4F5-EC6B-8D1A-23952DA4B9BB}"/>
              </a:ext>
            </a:extLst>
          </p:cNvPr>
          <p:cNvSpPr>
            <a:spLocks noGrp="1"/>
          </p:cNvSpPr>
          <p:nvPr>
            <p:ph type="body" idx="1"/>
          </p:nvPr>
        </p:nvSpPr>
        <p:spPr/>
        <p:txBody>
          <a:bodyPr/>
          <a:lstStyle/>
          <a:p>
            <a:r>
              <a:rPr lang="en-US" dirty="0"/>
              <a:t>Ask youth to reflect on what they saw in the video. </a:t>
            </a:r>
          </a:p>
          <a:p>
            <a:endParaRPr lang="en-US" dirty="0"/>
          </a:p>
          <a:p>
            <a:r>
              <a:rPr lang="en-US" dirty="0"/>
              <a:t>Did they notice that they tested the cream – like talked about in lesson 4?</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5FE9090-B55A-BF12-13AF-BDAA994F9BEC}"/>
              </a:ext>
            </a:extLst>
          </p:cNvPr>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57527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1EAD6-315D-95EE-A854-5E15C9372F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FB1E4-3984-78A6-F205-6C4067C1B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735D5-A4F5-EC6B-8D1A-23952DA4B9BB}"/>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We are starting with </a:t>
            </a:r>
          </a:p>
          <a:p>
            <a:r>
              <a:rPr lang="en-US" sz="1200" kern="1200" dirty="0">
                <a:solidFill>
                  <a:schemeClr val="tx1"/>
                </a:solidFill>
                <a:effectLst/>
                <a:latin typeface="+mn-lt"/>
                <a:ea typeface="+mn-ea"/>
                <a:cs typeface="+mn-cs"/>
              </a:rPr>
              <a:t>(1) cream because cream comes from milk. When whole milk sits the milk separates and the cream all floats to the top. This is because milk</a:t>
            </a:r>
            <a:r>
              <a:rPr lang="en-US" sz="1200" kern="1200" baseline="0" dirty="0">
                <a:solidFill>
                  <a:schemeClr val="tx1"/>
                </a:solidFill>
                <a:effectLst/>
                <a:latin typeface="+mn-lt"/>
                <a:ea typeface="+mn-ea"/>
                <a:cs typeface="+mn-cs"/>
              </a:rPr>
              <a:t> is made of water and fat among other things. Water and fats (oils) don’t mix and over time will separate.  However, the proteins in the cream allow them to be suspended in one another – this is called an emulsion.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(2) As the cream is shaken (churned) the fat molecules begin to stick together. This creates a different type of emulsion – one in which the water is suspended in fat.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Not all the water can be suspended and so you end up with a solid (butter) and liquid (butter milk).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Have</a:t>
            </a:r>
            <a:r>
              <a:rPr lang="en-US" sz="1200" kern="1200" baseline="0" dirty="0">
                <a:solidFill>
                  <a:schemeClr val="tx1"/>
                </a:solidFill>
                <a:effectLst/>
                <a:latin typeface="+mn-lt"/>
                <a:ea typeface="+mn-ea"/>
                <a:cs typeface="+mn-cs"/>
              </a:rPr>
              <a:t> youth examine their substance as they shake (churn) it. It will gradually turn from a liquid to a thick whipping cream. Then a</a:t>
            </a:r>
            <a:r>
              <a:rPr lang="en-US" sz="1200" kern="1200" dirty="0">
                <a:solidFill>
                  <a:schemeClr val="tx1"/>
                </a:solidFill>
                <a:effectLst/>
                <a:latin typeface="+mn-lt"/>
                <a:ea typeface="+mn-ea"/>
                <a:cs typeface="+mn-cs"/>
              </a:rPr>
              <a:t>fter about 10 min the cream in the canister should be easier to shake and the sound will change to be much quieter.  This means the buttermilk has been squeezed out of the butter. Butter goes from the liquid state of cream to the solid state of BUTTER!</a:t>
            </a:r>
          </a:p>
          <a:p>
            <a:endParaRPr lang="en-US" dirty="0"/>
          </a:p>
        </p:txBody>
      </p:sp>
      <p:sp>
        <p:nvSpPr>
          <p:cNvPr id="4" name="Slide Number Placeholder 3">
            <a:extLst>
              <a:ext uri="{FF2B5EF4-FFF2-40B4-BE49-F238E27FC236}">
                <a16:creationId xmlns:a16="http://schemas.microsoft.com/office/drawing/2014/main" id="{B5FE9090-B55A-BF12-13AF-BDAA994F9BEC}"/>
              </a:ext>
            </a:extLst>
          </p:cNvPr>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861084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7442F-2E82-3CDE-9A88-31DC852CA8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C45E3-76C9-D169-B481-134EFD0147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3749E1-FAAC-C5A5-70AC-E05A0BA433CC}"/>
              </a:ext>
            </a:extLst>
          </p:cNvPr>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41FDAC2-E764-8516-E9DC-089C3B488FA9}"/>
              </a:ext>
            </a:extLst>
          </p:cNvPr>
          <p:cNvSpPr>
            <a:spLocks noGrp="1"/>
          </p:cNvSpPr>
          <p:nvPr>
            <p:ph type="sldNum" sz="quarter" idx="5"/>
          </p:nvPr>
        </p:nvSpPr>
        <p:spPr/>
        <p:txBody>
          <a:bodyPr/>
          <a:lstStyle/>
          <a:p>
            <a:fld id="{E0ECC610-5721-6F4D-B2B9-8C66FCE96C21}" type="slidenum">
              <a:rPr lang="en-US" smtClean="0"/>
              <a:t>9</a:t>
            </a:fld>
            <a:endParaRPr lang="en-US"/>
          </a:p>
        </p:txBody>
      </p:sp>
    </p:spTree>
    <p:extLst>
      <p:ext uri="{BB962C8B-B14F-4D97-AF65-F5344CB8AC3E}">
        <p14:creationId xmlns:p14="http://schemas.microsoft.com/office/powerpoint/2010/main" val="598735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10</a:t>
            </a:fld>
            <a:endParaRPr lang="en-US"/>
          </a:p>
        </p:txBody>
      </p:sp>
    </p:spTree>
    <p:extLst>
      <p:ext uri="{BB962C8B-B14F-4D97-AF65-F5344CB8AC3E}">
        <p14:creationId xmlns:p14="http://schemas.microsoft.com/office/powerpoint/2010/main" val="1622270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379823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7376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367194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064651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5414452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62642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1185732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69099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90903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962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960966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4701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038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7082842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498154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414362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442440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0935994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1176285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2967913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68884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389288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1106607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41072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890878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420254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10/3/25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2984664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10/3/25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415336573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video" Target="https://www.youtube.com/embed/TkWctm16o0g?feature=oembed" TargetMode="External"/><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video" Target="https://www.youtube.com/embed/DHQjl131EQc?feature=oembed" TargetMode="External"/><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video" Target="https://www.youtube.com/embed/l973gqe9Knw?feature=oembed" TargetMode="External"/><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lnSpcReduction="10000"/>
          </a:bodyPr>
          <a:lstStyle/>
          <a:p>
            <a:r>
              <a:rPr lang="en-US" sz="3600" b="1" dirty="0">
                <a:latin typeface="Arial" panose="020B0604020202020204" pitchFamily="34" charset="0"/>
                <a:cs typeface="Arial" panose="020B0604020202020204" pitchFamily="34" charset="0"/>
              </a:rPr>
              <a:t>Lesson 6</a:t>
            </a:r>
          </a:p>
          <a:p>
            <a:r>
              <a:rPr lang="en-US" sz="3200" i="1" dirty="0">
                <a:latin typeface="Arial" panose="020B0604020202020204" pitchFamily="34" charset="0"/>
                <a:cs typeface="Arial" panose="020B0604020202020204" pitchFamily="34" charset="0"/>
              </a:rPr>
              <a:t>Products and Careers</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37833" r="16889"/>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A5FDF-CA1B-12D3-A0A2-9E0C8301BB9D}"/>
              </a:ext>
            </a:extLst>
          </p:cNvPr>
          <p:cNvSpPr>
            <a:spLocks noGrp="1"/>
          </p:cNvSpPr>
          <p:nvPr>
            <p:ph type="title"/>
          </p:nvPr>
        </p:nvSpPr>
        <p:spPr/>
        <p:txBody>
          <a:bodyPr anchor="b">
            <a:normAutofit/>
          </a:bodyPr>
          <a:lstStyle/>
          <a:p>
            <a:r>
              <a:rPr lang="en-US" sz="800" dirty="0"/>
              <a:t>And Justice for</a:t>
            </a:r>
            <a:r>
              <a:rPr lang="en-US" sz="800" baseline="0" dirty="0"/>
              <a:t> All - English</a:t>
            </a:r>
            <a:endParaRPr lang="en-US" sz="800" dirty="0"/>
          </a:p>
        </p:txBody>
      </p:sp>
    </p:spTree>
    <p:extLst>
      <p:ext uri="{BB962C8B-B14F-4D97-AF65-F5344CB8AC3E}">
        <p14:creationId xmlns:p14="http://schemas.microsoft.com/office/powerpoint/2010/main" val="225279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5 Review</a:t>
            </a:r>
          </a:p>
        </p:txBody>
      </p:sp>
      <p:pic>
        <p:nvPicPr>
          <p:cNvPr id="3" name="Picture 2" descr="Free Cow Holstein Cow photo and picture">
            <a:extLst>
              <a:ext uri="{FF2B5EF4-FFF2-40B4-BE49-F238E27FC236}">
                <a16:creationId xmlns:a16="http://schemas.microsoft.com/office/drawing/2014/main" id="{5B5914D0-0172-7B1E-D40F-06D7C17841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611" y="2038082"/>
            <a:ext cx="2314318" cy="1600200"/>
          </a:xfrm>
          <a:prstGeom prst="rect">
            <a:avLst/>
          </a:prstGeom>
          <a:noFill/>
          <a:ln>
            <a:noFill/>
          </a:ln>
        </p:spPr>
      </p:pic>
      <p:sp>
        <p:nvSpPr>
          <p:cNvPr id="4" name="Right Arrow 17" descr="arrow pointing to the right">
            <a:extLst>
              <a:ext uri="{FF2B5EF4-FFF2-40B4-BE49-F238E27FC236}">
                <a16:creationId xmlns:a16="http://schemas.microsoft.com/office/drawing/2014/main" id="{B1EF0BD3-B0F8-B9D2-8CFC-55645E17B980}"/>
              </a:ext>
            </a:extLst>
          </p:cNvPr>
          <p:cNvSpPr/>
          <p:nvPr/>
        </p:nvSpPr>
        <p:spPr>
          <a:xfrm>
            <a:off x="2786838" y="2365703"/>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milking parlor">
            <a:extLst>
              <a:ext uri="{FF2B5EF4-FFF2-40B4-BE49-F238E27FC236}">
                <a16:creationId xmlns:a16="http://schemas.microsoft.com/office/drawing/2014/main" id="{57C98441-7AEF-11F5-01EC-B4091212B670}"/>
              </a:ext>
            </a:extLst>
          </p:cNvPr>
          <p:cNvPicPr>
            <a:picLocks noChangeAspect="1"/>
          </p:cNvPicPr>
          <p:nvPr/>
        </p:nvPicPr>
        <p:blipFill>
          <a:blip r:embed="rId4"/>
          <a:stretch>
            <a:fillRect/>
          </a:stretch>
        </p:blipFill>
        <p:spPr>
          <a:xfrm>
            <a:off x="4124403" y="2041982"/>
            <a:ext cx="2400300" cy="1600200"/>
          </a:xfrm>
          <a:prstGeom prst="rect">
            <a:avLst/>
          </a:prstGeom>
        </p:spPr>
      </p:pic>
      <p:sp>
        <p:nvSpPr>
          <p:cNvPr id="10" name="Right Arrow 17" descr="Arrow pointing to the right">
            <a:extLst>
              <a:ext uri="{FF2B5EF4-FFF2-40B4-BE49-F238E27FC236}">
                <a16:creationId xmlns:a16="http://schemas.microsoft.com/office/drawing/2014/main" id="{80326BAF-9EB0-8CFD-31CD-5C8BAF77A525}"/>
              </a:ext>
            </a:extLst>
          </p:cNvPr>
          <p:cNvSpPr/>
          <p:nvPr/>
        </p:nvSpPr>
        <p:spPr>
          <a:xfrm>
            <a:off x="6649878" y="2363358"/>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descr="Free Empty Attic Merchant Of Milk photo and picture">
            <a:extLst>
              <a:ext uri="{FF2B5EF4-FFF2-40B4-BE49-F238E27FC236}">
                <a16:creationId xmlns:a16="http://schemas.microsoft.com/office/drawing/2014/main" id="{FA98C917-D20E-57A7-AC3D-5888332C490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4177" y="2038082"/>
            <a:ext cx="2326455" cy="1600200"/>
          </a:xfrm>
          <a:prstGeom prst="rect">
            <a:avLst/>
          </a:prstGeom>
          <a:noFill/>
          <a:ln>
            <a:noFill/>
          </a:ln>
        </p:spPr>
      </p:pic>
      <p:sp>
        <p:nvSpPr>
          <p:cNvPr id="13" name="Bent Arrow 19" descr="Arrow pointing down">
            <a:extLst>
              <a:ext uri="{FF2B5EF4-FFF2-40B4-BE49-F238E27FC236}">
                <a16:creationId xmlns:a16="http://schemas.microsoft.com/office/drawing/2014/main" id="{4ADE2CF1-FB82-6D4E-E779-409AF3BE1B2D}"/>
              </a:ext>
            </a:extLst>
          </p:cNvPr>
          <p:cNvSpPr/>
          <p:nvPr/>
        </p:nvSpPr>
        <p:spPr>
          <a:xfrm rot="5400000">
            <a:off x="10537665" y="2625637"/>
            <a:ext cx="1075644" cy="949647"/>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6" name="Picture 15" descr="child eating cereal with milk">
            <a:extLst>
              <a:ext uri="{FF2B5EF4-FFF2-40B4-BE49-F238E27FC236}">
                <a16:creationId xmlns:a16="http://schemas.microsoft.com/office/drawing/2014/main" id="{03FCE026-CCDC-A2A1-459C-56B38748B5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4912" y="3855720"/>
            <a:ext cx="2407824" cy="1600200"/>
          </a:xfrm>
          <a:prstGeom prst="rect">
            <a:avLst/>
          </a:prstGeom>
        </p:spPr>
      </p:pic>
      <p:sp>
        <p:nvSpPr>
          <p:cNvPr id="18" name="Right Arrow 21" descr="arrow pointing to the left">
            <a:extLst>
              <a:ext uri="{FF2B5EF4-FFF2-40B4-BE49-F238E27FC236}">
                <a16:creationId xmlns:a16="http://schemas.microsoft.com/office/drawing/2014/main" id="{A053D2BC-0484-54AB-CF8E-E66D94C12E15}"/>
              </a:ext>
            </a:extLst>
          </p:cNvPr>
          <p:cNvSpPr/>
          <p:nvPr/>
        </p:nvSpPr>
        <p:spPr>
          <a:xfrm rot="10800000">
            <a:off x="4373880" y="4160520"/>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descr="Free Yogurt Dairy photo and picture">
            <a:extLst>
              <a:ext uri="{FF2B5EF4-FFF2-40B4-BE49-F238E27FC236}">
                <a16:creationId xmlns:a16="http://schemas.microsoft.com/office/drawing/2014/main" id="{9C7287D1-A5EA-5B06-8882-2F87C61EAF6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34248" y="3811272"/>
            <a:ext cx="2314318" cy="1600200"/>
          </a:xfrm>
          <a:prstGeom prst="rect">
            <a:avLst/>
          </a:prstGeom>
          <a:noFill/>
          <a:ln>
            <a:noFill/>
          </a:ln>
        </p:spPr>
      </p:pic>
      <p:sp>
        <p:nvSpPr>
          <p:cNvPr id="15" name="Right Arrow 21" descr="arrow pointing to the left">
            <a:extLst>
              <a:ext uri="{FF2B5EF4-FFF2-40B4-BE49-F238E27FC236}">
                <a16:creationId xmlns:a16="http://schemas.microsoft.com/office/drawing/2014/main" id="{54C2994F-1755-B727-4C4B-82C062166A1D}"/>
              </a:ext>
            </a:extLst>
          </p:cNvPr>
          <p:cNvSpPr/>
          <p:nvPr/>
        </p:nvSpPr>
        <p:spPr>
          <a:xfrm rot="10800000">
            <a:off x="8267964" y="4162584"/>
            <a:ext cx="1175657" cy="949648"/>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Free Organic Screening photo and picture">
            <a:extLst>
              <a:ext uri="{FF2B5EF4-FFF2-40B4-BE49-F238E27FC236}">
                <a16:creationId xmlns:a16="http://schemas.microsoft.com/office/drawing/2014/main" id="{B18292A9-6411-E802-7840-962EE9B8829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047"/>
          <a:stretch/>
        </p:blipFill>
        <p:spPr bwMode="auto">
          <a:xfrm>
            <a:off x="9682418" y="3802603"/>
            <a:ext cx="2311462" cy="16002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2964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p:nvPr>
        </p:nvSpPr>
        <p:spPr/>
        <p:txBody>
          <a:bodyPr/>
          <a:lstStyle/>
          <a:p>
            <a:r>
              <a:rPr lang="en-US" dirty="0"/>
              <a:t>What’s in your milk?</a:t>
            </a:r>
          </a:p>
        </p:txBody>
      </p:sp>
      <p:sp>
        <p:nvSpPr>
          <p:cNvPr id="4" name="Content Placeholder 3">
            <a:extLst>
              <a:ext uri="{FF2B5EF4-FFF2-40B4-BE49-F238E27FC236}">
                <a16:creationId xmlns:a16="http://schemas.microsoft.com/office/drawing/2014/main" id="{DF6B8EAB-AD87-319A-ECC0-C196FE0DA33E}"/>
              </a:ext>
            </a:extLst>
          </p:cNvPr>
          <p:cNvSpPr>
            <a:spLocks noGrp="1"/>
          </p:cNvSpPr>
          <p:nvPr>
            <p:ph idx="1"/>
          </p:nvPr>
        </p:nvSpPr>
        <p:spPr>
          <a:xfrm>
            <a:off x="4892040" y="1767840"/>
            <a:ext cx="6431280" cy="3965675"/>
          </a:xfrm>
        </p:spPr>
        <p:txBody>
          <a:bodyPr anchor="ctr">
            <a:normAutofit/>
          </a:bodyPr>
          <a:lstStyle/>
          <a:p>
            <a:r>
              <a:rPr lang="en-US" sz="4000" dirty="0"/>
              <a:t>87.5% Water</a:t>
            </a:r>
          </a:p>
          <a:p>
            <a:r>
              <a:rPr lang="en-US" sz="4000" dirty="0"/>
              <a:t>5% Lactose (milk sugar)</a:t>
            </a:r>
          </a:p>
          <a:p>
            <a:r>
              <a:rPr lang="en-US" sz="4000" dirty="0"/>
              <a:t>3.5% Fat (cream)</a:t>
            </a:r>
          </a:p>
          <a:p>
            <a:r>
              <a:rPr lang="en-US" sz="4000" dirty="0"/>
              <a:t>3.3% Protein</a:t>
            </a:r>
          </a:p>
          <a:p>
            <a:r>
              <a:rPr lang="en-US" sz="4000" dirty="0"/>
              <a:t>7% Mineral</a:t>
            </a:r>
          </a:p>
        </p:txBody>
      </p:sp>
      <p:pic>
        <p:nvPicPr>
          <p:cNvPr id="7" name="Picture 6">
            <a:extLst>
              <a:ext uri="{FF2B5EF4-FFF2-40B4-BE49-F238E27FC236}">
                <a16:creationId xmlns:a16="http://schemas.microsoft.com/office/drawing/2014/main" id="{5CB6D185-2ECB-7355-142F-F96E54108009}"/>
              </a:ext>
              <a:ext uri="{C183D7F6-B498-43B3-948B-1728B52AA6E4}">
                <adec:decorative xmlns:adec="http://schemas.microsoft.com/office/drawing/2017/decorative" val="1"/>
              </a:ext>
            </a:extLst>
          </p:cNvPr>
          <p:cNvPicPr>
            <a:picLocks noChangeAspect="1"/>
          </p:cNvPicPr>
          <p:nvPr/>
        </p:nvPicPr>
        <p:blipFill>
          <a:blip r:embed="rId3"/>
          <a:srcRect l="29507" t="31680" r="29709"/>
          <a:stretch/>
        </p:blipFill>
        <p:spPr>
          <a:xfrm>
            <a:off x="1295400" y="1767840"/>
            <a:ext cx="3169920" cy="3911022"/>
          </a:xfrm>
          <a:prstGeom prst="rect">
            <a:avLst/>
          </a:prstGeom>
        </p:spPr>
      </p:pic>
    </p:spTree>
    <p:extLst>
      <p:ext uri="{BB962C8B-B14F-4D97-AF65-F5344CB8AC3E}">
        <p14:creationId xmlns:p14="http://schemas.microsoft.com/office/powerpoint/2010/main" val="3174810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Products</a:t>
            </a:r>
          </a:p>
        </p:txBody>
      </p:sp>
      <p:pic>
        <p:nvPicPr>
          <p:cNvPr id="9" name="Content Placeholder 8">
            <a:extLst>
              <a:ext uri="{FF2B5EF4-FFF2-40B4-BE49-F238E27FC236}">
                <a16:creationId xmlns:a16="http://schemas.microsoft.com/office/drawing/2014/main" id="{4981AFD2-B3B0-0E4F-30E6-DC1DC5966AFC}"/>
              </a:ext>
              <a:ext uri="{C183D7F6-B498-43B3-948B-1728B52AA6E4}">
                <adec:decorative xmlns:adec="http://schemas.microsoft.com/office/drawing/2017/decorative" val="1"/>
              </a:ext>
            </a:extLst>
          </p:cNvPr>
          <p:cNvPicPr>
            <a:picLocks noGrp="1" noChangeAspect="1"/>
          </p:cNvPicPr>
          <p:nvPr>
            <p:ph idx="1"/>
          </p:nvPr>
        </p:nvPicPr>
        <p:blipFill>
          <a:blip r:embed="rId3"/>
          <a:srcRect/>
          <a:stretch/>
        </p:blipFill>
        <p:spPr>
          <a:xfrm>
            <a:off x="490459" y="1611306"/>
            <a:ext cx="2881947" cy="1924374"/>
          </a:xfrm>
        </p:spPr>
      </p:pic>
      <p:sp>
        <p:nvSpPr>
          <p:cNvPr id="3" name="TextBox 2">
            <a:extLst>
              <a:ext uri="{FF2B5EF4-FFF2-40B4-BE49-F238E27FC236}">
                <a16:creationId xmlns:a16="http://schemas.microsoft.com/office/drawing/2014/main" id="{6836B0A2-C214-A711-11C4-07DA6ECC14D3}"/>
              </a:ext>
            </a:extLst>
          </p:cNvPr>
          <p:cNvSpPr txBox="1"/>
          <p:nvPr/>
        </p:nvSpPr>
        <p:spPr>
          <a:xfrm>
            <a:off x="3535680" y="2111828"/>
            <a:ext cx="2194560" cy="923330"/>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BUTTER</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CREAM</a:t>
            </a:r>
            <a:r>
              <a:rPr lang="en-US" dirty="0">
                <a:latin typeface="Arial" panose="020B0604020202020204" pitchFamily="34" charset="0"/>
                <a:cs typeface="Arial" panose="020B0604020202020204" pitchFamily="34" charset="0"/>
              </a:rPr>
              <a:t> or fat in the milk.</a:t>
            </a:r>
          </a:p>
        </p:txBody>
      </p:sp>
      <p:pic>
        <p:nvPicPr>
          <p:cNvPr id="6" name="Content Placeholder 8">
            <a:extLst>
              <a:ext uri="{FF2B5EF4-FFF2-40B4-BE49-F238E27FC236}">
                <a16:creationId xmlns:a16="http://schemas.microsoft.com/office/drawing/2014/main" id="{E0564356-F2FB-B8B8-D3DB-0E3C1CD2C6A2}"/>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490459" y="3828273"/>
            <a:ext cx="2881765" cy="1917207"/>
          </a:xfrm>
          <a:prstGeom prst="rect">
            <a:avLst/>
          </a:prstGeom>
        </p:spPr>
      </p:pic>
      <p:sp>
        <p:nvSpPr>
          <p:cNvPr id="7" name="TextBox 6">
            <a:extLst>
              <a:ext uri="{FF2B5EF4-FFF2-40B4-BE49-F238E27FC236}">
                <a16:creationId xmlns:a16="http://schemas.microsoft.com/office/drawing/2014/main" id="{B9F21F83-3D94-4D6E-AF13-53219175547C}"/>
              </a:ext>
            </a:extLst>
          </p:cNvPr>
          <p:cNvSpPr txBox="1"/>
          <p:nvPr/>
        </p:nvSpPr>
        <p:spPr>
          <a:xfrm>
            <a:off x="3535680" y="4325211"/>
            <a:ext cx="2194560" cy="1200329"/>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YOGURT</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PROTEIN </a:t>
            </a:r>
            <a:r>
              <a:rPr lang="en-US" dirty="0">
                <a:latin typeface="Arial" panose="020B0604020202020204" pitchFamily="34" charset="0"/>
                <a:cs typeface="Arial" panose="020B0604020202020204" pitchFamily="34" charset="0"/>
              </a:rPr>
              <a:t>and </a:t>
            </a:r>
            <a:r>
              <a:rPr lang="en-US" b="1" dirty="0">
                <a:solidFill>
                  <a:srgbClr val="0033A0"/>
                </a:solidFill>
                <a:latin typeface="Arial" panose="020B0604020202020204" pitchFamily="34" charset="0"/>
                <a:cs typeface="Arial" panose="020B0604020202020204" pitchFamily="34" charset="0"/>
              </a:rPr>
              <a:t>SUGAR</a:t>
            </a:r>
            <a:r>
              <a:rPr lang="en-US" dirty="0">
                <a:latin typeface="Arial" panose="020B0604020202020204" pitchFamily="34" charset="0"/>
                <a:cs typeface="Arial" panose="020B0604020202020204" pitchFamily="34" charset="0"/>
              </a:rPr>
              <a:t> or lactose in the milk.</a:t>
            </a:r>
          </a:p>
        </p:txBody>
      </p:sp>
      <p:pic>
        <p:nvPicPr>
          <p:cNvPr id="8" name="Content Placeholder 8">
            <a:extLst>
              <a:ext uri="{FF2B5EF4-FFF2-40B4-BE49-F238E27FC236}">
                <a16:creationId xmlns:a16="http://schemas.microsoft.com/office/drawing/2014/main" id="{59BCA895-AA0C-A592-C3B7-D996075CC433}"/>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6327379" y="1612844"/>
            <a:ext cx="2881947" cy="1921298"/>
          </a:xfrm>
          <a:prstGeom prst="rect">
            <a:avLst/>
          </a:prstGeom>
        </p:spPr>
      </p:pic>
      <p:sp>
        <p:nvSpPr>
          <p:cNvPr id="10" name="TextBox 9">
            <a:extLst>
              <a:ext uri="{FF2B5EF4-FFF2-40B4-BE49-F238E27FC236}">
                <a16:creationId xmlns:a16="http://schemas.microsoft.com/office/drawing/2014/main" id="{BF927035-A31C-B7B5-0C96-BF08F7EC36CD}"/>
              </a:ext>
            </a:extLst>
          </p:cNvPr>
          <p:cNvSpPr txBox="1"/>
          <p:nvPr/>
        </p:nvSpPr>
        <p:spPr>
          <a:xfrm>
            <a:off x="9372600" y="2111828"/>
            <a:ext cx="2194560" cy="1200329"/>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CHEESE</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PROTEIN</a:t>
            </a:r>
            <a:r>
              <a:rPr lang="en-US" dirty="0">
                <a:latin typeface="Arial" panose="020B0604020202020204" pitchFamily="34" charset="0"/>
                <a:cs typeface="Arial" panose="020B0604020202020204" pitchFamily="34" charset="0"/>
              </a:rPr>
              <a:t> and </a:t>
            </a:r>
            <a:r>
              <a:rPr lang="en-US" b="1" dirty="0">
                <a:solidFill>
                  <a:srgbClr val="0033A0"/>
                </a:solidFill>
                <a:latin typeface="Arial" panose="020B0604020202020204" pitchFamily="34" charset="0"/>
                <a:cs typeface="Arial" panose="020B0604020202020204" pitchFamily="34" charset="0"/>
              </a:rPr>
              <a:t>FAT</a:t>
            </a:r>
            <a:r>
              <a:rPr lang="en-US" dirty="0">
                <a:latin typeface="Arial" panose="020B0604020202020204" pitchFamily="34" charset="0"/>
                <a:cs typeface="Arial" panose="020B0604020202020204" pitchFamily="34" charset="0"/>
              </a:rPr>
              <a:t> in the milk.</a:t>
            </a:r>
          </a:p>
        </p:txBody>
      </p:sp>
      <p:pic>
        <p:nvPicPr>
          <p:cNvPr id="12" name="Content Placeholder 8">
            <a:extLst>
              <a:ext uri="{FF2B5EF4-FFF2-40B4-BE49-F238E27FC236}">
                <a16:creationId xmlns:a16="http://schemas.microsoft.com/office/drawing/2014/main" id="{61495680-DFC8-8AF7-2DEE-E672598E565D}"/>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6330356" y="3828273"/>
            <a:ext cx="2875810" cy="1917207"/>
          </a:xfrm>
          <a:prstGeom prst="rect">
            <a:avLst/>
          </a:prstGeom>
        </p:spPr>
      </p:pic>
      <p:sp>
        <p:nvSpPr>
          <p:cNvPr id="13" name="TextBox 12">
            <a:extLst>
              <a:ext uri="{FF2B5EF4-FFF2-40B4-BE49-F238E27FC236}">
                <a16:creationId xmlns:a16="http://schemas.microsoft.com/office/drawing/2014/main" id="{C6C7B7F6-ED9E-5E64-F376-1906E542B70C}"/>
              </a:ext>
            </a:extLst>
          </p:cNvPr>
          <p:cNvSpPr txBox="1"/>
          <p:nvPr/>
        </p:nvSpPr>
        <p:spPr>
          <a:xfrm>
            <a:off x="9372600" y="4325211"/>
            <a:ext cx="2194560" cy="1200329"/>
          </a:xfrm>
          <a:prstGeom prst="rect">
            <a:avLst/>
          </a:prstGeom>
          <a:noFill/>
        </p:spPr>
        <p:txBody>
          <a:bodyPr wrap="square" rtlCol="0">
            <a:spAutoFit/>
          </a:bodyPr>
          <a:lstStyle/>
          <a:p>
            <a:r>
              <a:rPr lang="en-US" b="1" dirty="0">
                <a:solidFill>
                  <a:srgbClr val="0033A0"/>
                </a:solidFill>
                <a:latin typeface="Arial" panose="020B0604020202020204" pitchFamily="34" charset="0"/>
                <a:cs typeface="Arial" panose="020B0604020202020204" pitchFamily="34" charset="0"/>
              </a:rPr>
              <a:t>ICE CREAM</a:t>
            </a:r>
            <a:r>
              <a:rPr lang="en-US" dirty="0">
                <a:latin typeface="Arial" panose="020B0604020202020204" pitchFamily="34" charset="0"/>
                <a:cs typeface="Arial" panose="020B0604020202020204" pitchFamily="34" charset="0"/>
              </a:rPr>
              <a:t> is made from the </a:t>
            </a:r>
            <a:r>
              <a:rPr lang="en-US" b="1" dirty="0">
                <a:solidFill>
                  <a:srgbClr val="0033A0"/>
                </a:solidFill>
                <a:latin typeface="Arial" panose="020B0604020202020204" pitchFamily="34" charset="0"/>
                <a:cs typeface="Arial" panose="020B0604020202020204" pitchFamily="34" charset="0"/>
              </a:rPr>
              <a:t>CREAM</a:t>
            </a:r>
            <a:r>
              <a:rPr lang="en-US" dirty="0">
                <a:latin typeface="Arial" panose="020B0604020202020204" pitchFamily="34" charset="0"/>
                <a:cs typeface="Arial" panose="020B0604020202020204" pitchFamily="34" charset="0"/>
              </a:rPr>
              <a:t> or fat in the milk.</a:t>
            </a:r>
          </a:p>
        </p:txBody>
      </p:sp>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idx="4294967295"/>
          </p:nvPr>
        </p:nvSpPr>
        <p:spPr>
          <a:xfrm>
            <a:off x="0" y="-1132935"/>
            <a:ext cx="10515600" cy="1087438"/>
          </a:xfrm>
        </p:spPr>
        <p:txBody>
          <a:bodyPr/>
          <a:lstStyle/>
          <a:p>
            <a:r>
              <a:rPr lang="en-US" dirty="0"/>
              <a:t>Designing Ice Cream</a:t>
            </a:r>
          </a:p>
        </p:txBody>
      </p:sp>
      <p:pic>
        <p:nvPicPr>
          <p:cNvPr id="3" name="Online Media 2" descr="Engineering Everywhere Special Report: Ice Cream">
            <a:hlinkClick r:id="" action="ppaction://media"/>
            <a:extLst>
              <a:ext uri="{FF2B5EF4-FFF2-40B4-BE49-F238E27FC236}">
                <a16:creationId xmlns:a16="http://schemas.microsoft.com/office/drawing/2014/main" id="{A03AA403-54D9-3749-9CBD-599E493CC0D5}"/>
              </a:ext>
            </a:extLst>
          </p:cNvPr>
          <p:cNvPicPr>
            <a:picLocks noGrp="1" noRot="1"/>
          </p:cNvPicPr>
          <p:nvPr>
            <p:ph sz="half" idx="4294967295"/>
            <a:videoFile r:link="rId1"/>
          </p:nvPr>
        </p:nvPicPr>
        <p:blipFill>
          <a:blip r:embed="rId4"/>
          <a:stretch>
            <a:fillRect/>
          </a:stretch>
        </p:blipFill>
        <p:spPr>
          <a:xfrm>
            <a:off x="0" y="-15744"/>
            <a:ext cx="12192000" cy="6889488"/>
          </a:xfrm>
          <a:prstGeom prst="rect">
            <a:avLst/>
          </a:prstGeom>
        </p:spPr>
      </p:pic>
    </p:spTree>
    <p:extLst>
      <p:ext uri="{BB962C8B-B14F-4D97-AF65-F5344CB8AC3E}">
        <p14:creationId xmlns:p14="http://schemas.microsoft.com/office/powerpoint/2010/main" val="2243856805"/>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Designing Ice Cream </a:t>
            </a:r>
          </a:p>
        </p:txBody>
      </p:sp>
      <p:pic>
        <p:nvPicPr>
          <p:cNvPr id="7" name="Picture 6" descr="vanilla">
            <a:extLst>
              <a:ext uri="{FF2B5EF4-FFF2-40B4-BE49-F238E27FC236}">
                <a16:creationId xmlns:a16="http://schemas.microsoft.com/office/drawing/2014/main" id="{E72A6574-29C2-D2DA-940E-443494936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520" y="4165375"/>
            <a:ext cx="1510467" cy="700951"/>
          </a:xfrm>
          <a:prstGeom prst="rect">
            <a:avLst/>
          </a:prstGeom>
        </p:spPr>
      </p:pic>
      <p:pic>
        <p:nvPicPr>
          <p:cNvPr id="10" name="Picture 9">
            <a:extLst>
              <a:ext uri="{FF2B5EF4-FFF2-40B4-BE49-F238E27FC236}">
                <a16:creationId xmlns:a16="http://schemas.microsoft.com/office/drawing/2014/main" id="{77E45972-A500-6C7B-880C-4A904F355AA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6137" y="3560103"/>
            <a:ext cx="267017" cy="299809"/>
          </a:xfrm>
          <a:prstGeom prst="rect">
            <a:avLst/>
          </a:prstGeom>
        </p:spPr>
      </p:pic>
      <p:pic>
        <p:nvPicPr>
          <p:cNvPr id="9" name="Picture 8">
            <a:extLst>
              <a:ext uri="{FF2B5EF4-FFF2-40B4-BE49-F238E27FC236}">
                <a16:creationId xmlns:a16="http://schemas.microsoft.com/office/drawing/2014/main" id="{09FC5EFA-2332-CD3C-FEE4-B27AC01017E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863" y="3803342"/>
            <a:ext cx="267017" cy="299809"/>
          </a:xfrm>
          <a:prstGeom prst="rect">
            <a:avLst/>
          </a:prstGeom>
        </p:spPr>
      </p:pic>
      <p:pic>
        <p:nvPicPr>
          <p:cNvPr id="8" name="Picture 7" descr="sugar cubes">
            <a:extLst>
              <a:ext uri="{FF2B5EF4-FFF2-40B4-BE49-F238E27FC236}">
                <a16:creationId xmlns:a16="http://schemas.microsoft.com/office/drawing/2014/main" id="{F185704E-D0FA-D515-DA6E-840EA4BFDD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2880" y="3741119"/>
            <a:ext cx="267017" cy="299809"/>
          </a:xfrm>
          <a:prstGeom prst="rect">
            <a:avLst/>
          </a:prstGeom>
        </p:spPr>
      </p:pic>
      <p:pic>
        <p:nvPicPr>
          <p:cNvPr id="6" name="Content Placeholder 7" descr="cream">
            <a:extLst>
              <a:ext uri="{FF2B5EF4-FFF2-40B4-BE49-F238E27FC236}">
                <a16:creationId xmlns:a16="http://schemas.microsoft.com/office/drawing/2014/main" id="{D64CF9D9-1FEE-4706-62C3-4525E3EE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9897" y="2154419"/>
            <a:ext cx="2098380" cy="2580141"/>
          </a:xfrm>
          <a:prstGeom prst="rect">
            <a:avLst/>
          </a:prstGeom>
        </p:spPr>
      </p:pic>
      <p:sp>
        <p:nvSpPr>
          <p:cNvPr id="18" name="Right Arrow 17" descr="arrow pointing to the right">
            <a:extLst>
              <a:ext uri="{FF2B5EF4-FFF2-40B4-BE49-F238E27FC236}">
                <a16:creationId xmlns:a16="http://schemas.microsoft.com/office/drawing/2014/main" id="{13907F55-0664-779E-B4A1-853CA9DF1E0B}"/>
              </a:ext>
            </a:extLst>
          </p:cNvPr>
          <p:cNvSpPr/>
          <p:nvPr/>
        </p:nvSpPr>
        <p:spPr>
          <a:xfrm>
            <a:off x="4287539" y="3112259"/>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7C0395CB-4267-4493-A103-64272CE63961}"/>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7889" y="2016296"/>
            <a:ext cx="542364" cy="504229"/>
          </a:xfrm>
          <a:prstGeom prst="rect">
            <a:avLst/>
          </a:prstGeom>
        </p:spPr>
      </p:pic>
      <p:pic>
        <p:nvPicPr>
          <p:cNvPr id="16" name="Picture 15">
            <a:extLst>
              <a:ext uri="{FF2B5EF4-FFF2-40B4-BE49-F238E27FC236}">
                <a16:creationId xmlns:a16="http://schemas.microsoft.com/office/drawing/2014/main" id="{82ECE120-2B56-279D-4578-D88CB8FDC3A5}"/>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2778" y="2970043"/>
            <a:ext cx="542364" cy="504229"/>
          </a:xfrm>
          <a:prstGeom prst="rect">
            <a:avLst/>
          </a:prstGeom>
        </p:spPr>
      </p:pic>
      <p:pic>
        <p:nvPicPr>
          <p:cNvPr id="11" name="Picture 10" descr="shake">
            <a:extLst>
              <a:ext uri="{FF2B5EF4-FFF2-40B4-BE49-F238E27FC236}">
                <a16:creationId xmlns:a16="http://schemas.microsoft.com/office/drawing/2014/main" id="{ED0606F7-65B4-9DBC-E995-A30F960CF19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551" y="2707158"/>
            <a:ext cx="1755255" cy="1705889"/>
          </a:xfrm>
          <a:prstGeom prst="rect">
            <a:avLst/>
          </a:prstGeom>
        </p:spPr>
      </p:pic>
      <p:pic>
        <p:nvPicPr>
          <p:cNvPr id="12" name="Picture 11" descr="ice cubes">
            <a:extLst>
              <a:ext uri="{FF2B5EF4-FFF2-40B4-BE49-F238E27FC236}">
                <a16:creationId xmlns:a16="http://schemas.microsoft.com/office/drawing/2014/main" id="{B4027218-99E8-1DE3-8500-4C982C8FE8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4442" y="4571040"/>
            <a:ext cx="542364" cy="504229"/>
          </a:xfrm>
          <a:prstGeom prst="rect">
            <a:avLst/>
          </a:prstGeom>
        </p:spPr>
      </p:pic>
      <p:pic>
        <p:nvPicPr>
          <p:cNvPr id="13" name="Picture 12">
            <a:extLst>
              <a:ext uri="{FF2B5EF4-FFF2-40B4-BE49-F238E27FC236}">
                <a16:creationId xmlns:a16="http://schemas.microsoft.com/office/drawing/2014/main" id="{670215C8-5062-090A-AE43-4DA2A4084CE2}"/>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3128" y="4182603"/>
            <a:ext cx="542364" cy="504229"/>
          </a:xfrm>
          <a:prstGeom prst="rect">
            <a:avLst/>
          </a:prstGeom>
        </p:spPr>
      </p:pic>
      <p:pic>
        <p:nvPicPr>
          <p:cNvPr id="14" name="Picture 13">
            <a:extLst>
              <a:ext uri="{FF2B5EF4-FFF2-40B4-BE49-F238E27FC236}">
                <a16:creationId xmlns:a16="http://schemas.microsoft.com/office/drawing/2014/main" id="{BC37A35B-ADB7-4488-52EE-34A537FFD05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5624" y="2970043"/>
            <a:ext cx="542364" cy="504229"/>
          </a:xfrm>
          <a:prstGeom prst="rect">
            <a:avLst/>
          </a:prstGeom>
        </p:spPr>
      </p:pic>
      <p:sp>
        <p:nvSpPr>
          <p:cNvPr id="20" name="Right Arrow 19" descr="arrow pointing to the right">
            <a:extLst>
              <a:ext uri="{FF2B5EF4-FFF2-40B4-BE49-F238E27FC236}">
                <a16:creationId xmlns:a16="http://schemas.microsoft.com/office/drawing/2014/main" id="{840B9C74-438F-29B9-08F3-901446BD9CDF}"/>
              </a:ext>
            </a:extLst>
          </p:cNvPr>
          <p:cNvSpPr/>
          <p:nvPr/>
        </p:nvSpPr>
        <p:spPr>
          <a:xfrm>
            <a:off x="9083040" y="3112259"/>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ice cream cone">
            <a:extLst>
              <a:ext uri="{FF2B5EF4-FFF2-40B4-BE49-F238E27FC236}">
                <a16:creationId xmlns:a16="http://schemas.microsoft.com/office/drawing/2014/main" id="{8B173D03-B967-6210-FD61-16CB62031C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39268" y="2411548"/>
            <a:ext cx="1215572" cy="2431143"/>
          </a:xfrm>
          <a:prstGeom prst="rect">
            <a:avLst/>
          </a:prstGeom>
        </p:spPr>
      </p:pic>
    </p:spTree>
    <p:extLst>
      <p:ext uri="{BB962C8B-B14F-4D97-AF65-F5344CB8AC3E}">
        <p14:creationId xmlns:p14="http://schemas.microsoft.com/office/powerpoint/2010/main" val="157377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FAAE-BA2F-B89B-17F9-A9D5FC38C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304D1B-B8C5-0B45-E305-1232E6143617}"/>
              </a:ext>
            </a:extLst>
          </p:cNvPr>
          <p:cNvSpPr>
            <a:spLocks noGrp="1"/>
          </p:cNvSpPr>
          <p:nvPr>
            <p:ph type="title" idx="4294967295"/>
          </p:nvPr>
        </p:nvSpPr>
        <p:spPr>
          <a:xfrm>
            <a:off x="0" y="-1191301"/>
            <a:ext cx="10515600" cy="1087438"/>
          </a:xfrm>
        </p:spPr>
        <p:txBody>
          <a:bodyPr/>
          <a:lstStyle/>
          <a:p>
            <a:r>
              <a:rPr lang="en-US" dirty="0"/>
              <a:t>How Butter is Made</a:t>
            </a:r>
          </a:p>
        </p:txBody>
      </p:sp>
      <p:pic>
        <p:nvPicPr>
          <p:cNvPr id="4" name="Online Media 3" descr="Behind Land O' Lakes Butter (from Unwrapped) | Food Network">
            <a:hlinkClick r:id="" action="ppaction://media"/>
            <a:extLst>
              <a:ext uri="{FF2B5EF4-FFF2-40B4-BE49-F238E27FC236}">
                <a16:creationId xmlns:a16="http://schemas.microsoft.com/office/drawing/2014/main" id="{A27742F9-BEFD-6B32-D24A-A9ED346B3DB2}"/>
              </a:ext>
            </a:extLst>
          </p:cNvPr>
          <p:cNvPicPr>
            <a:picLocks noGrp="1" noRot="1"/>
          </p:cNvPicPr>
          <p:nvPr>
            <p:ph idx="4294967295"/>
            <a:videoFile r:link="rId1"/>
          </p:nvPr>
        </p:nvPicPr>
        <p:blipFill>
          <a:blip r:embed="rId4"/>
          <a:stretch>
            <a:fillRect/>
          </a:stretch>
        </p:blipFill>
        <p:spPr>
          <a:xfrm>
            <a:off x="-80725" y="0"/>
            <a:ext cx="12353450" cy="6858000"/>
          </a:xfrm>
          <a:prstGeom prst="rect">
            <a:avLst/>
          </a:prstGeom>
        </p:spPr>
      </p:pic>
    </p:spTree>
    <p:extLst>
      <p:ext uri="{BB962C8B-B14F-4D97-AF65-F5344CB8AC3E}">
        <p14:creationId xmlns:p14="http://schemas.microsoft.com/office/powerpoint/2010/main" val="21643976"/>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FAAE-BA2F-B89B-17F9-A9D5FC38C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304D1B-B8C5-0B45-E305-1232E6143617}"/>
              </a:ext>
            </a:extLst>
          </p:cNvPr>
          <p:cNvSpPr>
            <a:spLocks noGrp="1"/>
          </p:cNvSpPr>
          <p:nvPr>
            <p:ph type="title"/>
          </p:nvPr>
        </p:nvSpPr>
        <p:spPr/>
        <p:txBody>
          <a:bodyPr/>
          <a:lstStyle/>
          <a:p>
            <a:r>
              <a:rPr lang="en-US" dirty="0"/>
              <a:t>Making Butter</a:t>
            </a:r>
          </a:p>
        </p:txBody>
      </p:sp>
      <p:pic>
        <p:nvPicPr>
          <p:cNvPr id="6" name="Content Placeholder 7" descr="cream">
            <a:extLst>
              <a:ext uri="{FF2B5EF4-FFF2-40B4-BE49-F238E27FC236}">
                <a16:creationId xmlns:a16="http://schemas.microsoft.com/office/drawing/2014/main" id="{ABEBBBFB-CC02-DEAD-3FDC-7D4ADF1B2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243" y="2104856"/>
            <a:ext cx="2511470" cy="3088071"/>
          </a:xfrm>
          <a:prstGeom prst="rect">
            <a:avLst/>
          </a:prstGeom>
        </p:spPr>
      </p:pic>
      <p:sp>
        <p:nvSpPr>
          <p:cNvPr id="10" name="Right Arrow 9" descr="arrow pointing to the right">
            <a:extLst>
              <a:ext uri="{FF2B5EF4-FFF2-40B4-BE49-F238E27FC236}">
                <a16:creationId xmlns:a16="http://schemas.microsoft.com/office/drawing/2014/main" id="{8111503C-AB85-2CFC-C4A7-FF3928A1AF2D}"/>
              </a:ext>
            </a:extLst>
          </p:cNvPr>
          <p:cNvSpPr/>
          <p:nvPr/>
        </p:nvSpPr>
        <p:spPr>
          <a:xfrm>
            <a:off x="3368755" y="3100508"/>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hake">
            <a:extLst>
              <a:ext uri="{FF2B5EF4-FFF2-40B4-BE49-F238E27FC236}">
                <a16:creationId xmlns:a16="http://schemas.microsoft.com/office/drawing/2014/main" id="{04A9148C-92A2-7541-67AB-DAC8714242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202" y="2452321"/>
            <a:ext cx="1755255" cy="1705889"/>
          </a:xfrm>
          <a:prstGeom prst="rect">
            <a:avLst/>
          </a:prstGeom>
        </p:spPr>
      </p:pic>
      <p:sp>
        <p:nvSpPr>
          <p:cNvPr id="12" name="Right Arrow 11" descr="arrow pointing to the right">
            <a:extLst>
              <a:ext uri="{FF2B5EF4-FFF2-40B4-BE49-F238E27FC236}">
                <a16:creationId xmlns:a16="http://schemas.microsoft.com/office/drawing/2014/main" id="{172BA608-DB4D-7B95-F208-A6A3A6AD8C79}"/>
              </a:ext>
            </a:extLst>
          </p:cNvPr>
          <p:cNvSpPr/>
          <p:nvPr/>
        </p:nvSpPr>
        <p:spPr>
          <a:xfrm>
            <a:off x="7071360" y="3100508"/>
            <a:ext cx="1366762" cy="1096768"/>
          </a:xfrm>
          <a:prstGeom prst="rightArrow">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butter milk">
            <a:extLst>
              <a:ext uri="{FF2B5EF4-FFF2-40B4-BE49-F238E27FC236}">
                <a16:creationId xmlns:a16="http://schemas.microsoft.com/office/drawing/2014/main" id="{ED15136A-0B12-38B2-7A0F-97B3E3C503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68537" y="1971181"/>
            <a:ext cx="1365066" cy="1852900"/>
          </a:xfrm>
          <a:prstGeom prst="rect">
            <a:avLst/>
          </a:prstGeom>
        </p:spPr>
      </p:pic>
      <p:pic>
        <p:nvPicPr>
          <p:cNvPr id="9" name="Picture 8" descr="butter">
            <a:extLst>
              <a:ext uri="{FF2B5EF4-FFF2-40B4-BE49-F238E27FC236}">
                <a16:creationId xmlns:a16="http://schemas.microsoft.com/office/drawing/2014/main" id="{4FB2B24F-1528-DB1F-60A0-50CF1B3144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0721" y="3429000"/>
            <a:ext cx="1652722" cy="1415143"/>
          </a:xfrm>
          <a:prstGeom prst="rect">
            <a:avLst/>
          </a:prstGeom>
        </p:spPr>
      </p:pic>
    </p:spTree>
    <p:extLst>
      <p:ext uri="{BB962C8B-B14F-4D97-AF65-F5344CB8AC3E}">
        <p14:creationId xmlns:p14="http://schemas.microsoft.com/office/powerpoint/2010/main" val="354747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2FB8B-C769-054D-605B-D48818A2D8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DFF96C-2818-8FA9-5227-B0BFFFE8074F}"/>
              </a:ext>
            </a:extLst>
          </p:cNvPr>
          <p:cNvSpPr>
            <a:spLocks noGrp="1"/>
          </p:cNvSpPr>
          <p:nvPr>
            <p:ph type="title" idx="4294967295"/>
          </p:nvPr>
        </p:nvSpPr>
        <p:spPr>
          <a:xfrm>
            <a:off x="0" y="-1139420"/>
            <a:ext cx="10515600" cy="1087438"/>
          </a:xfrm>
        </p:spPr>
        <p:txBody>
          <a:bodyPr/>
          <a:lstStyle/>
          <a:p>
            <a:r>
              <a:rPr lang="en-US" dirty="0"/>
              <a:t>Dairy Careers</a:t>
            </a:r>
          </a:p>
        </p:txBody>
      </p:sp>
      <p:pic>
        <p:nvPicPr>
          <p:cNvPr id="5" name="Online Media 4" descr="Meet Our Jacks | Sadie Streff | Food Science and Biochemistry Student">
            <a:hlinkClick r:id="" action="ppaction://media"/>
            <a:extLst>
              <a:ext uri="{FF2B5EF4-FFF2-40B4-BE49-F238E27FC236}">
                <a16:creationId xmlns:a16="http://schemas.microsoft.com/office/drawing/2014/main" id="{A11F668E-0F34-FF17-8C69-389831DF5F8F}"/>
              </a:ext>
            </a:extLst>
          </p:cNvPr>
          <p:cNvPicPr>
            <a:picLocks noGrp="1" noRot="1" noChangeAspect="1"/>
          </p:cNvPicPr>
          <p:nvPr>
            <p:ph sz="half" idx="4294967295"/>
            <a:videoFile r:link="rId1"/>
          </p:nvPr>
        </p:nvPicPr>
        <p:blipFill>
          <a:blip r:embed="rId4"/>
          <a:stretch>
            <a:fillRect/>
          </a:stretch>
        </p:blipFill>
        <p:spPr>
          <a:xfrm>
            <a:off x="0" y="-15446"/>
            <a:ext cx="12192000" cy="6888892"/>
          </a:xfrm>
          <a:prstGeom prst="rect">
            <a:avLst/>
          </a:prstGeom>
        </p:spPr>
      </p:pic>
    </p:spTree>
    <p:extLst>
      <p:ext uri="{BB962C8B-B14F-4D97-AF65-F5344CB8AC3E}">
        <p14:creationId xmlns:p14="http://schemas.microsoft.com/office/powerpoint/2010/main" val="340154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D62D77-2791-41F4-A2D5-C02E9DB8FEC0}">
  <ds:schemaRefs>
    <ds:schemaRef ds:uri="http://schemas.microsoft.com/sharepoint/v3/contenttype/forms"/>
  </ds:schemaRefs>
</ds:datastoreItem>
</file>

<file path=customXml/itemProps2.xml><?xml version="1.0" encoding="utf-8"?>
<ds:datastoreItem xmlns:ds="http://schemas.openxmlformats.org/officeDocument/2006/customXml" ds:itemID="{AEAC9EBF-8969-42E2-9957-153FF26A9790}">
  <ds:schemaRefs>
    <ds:schemaRef ds:uri="http://schemas.microsoft.com/office/infopath/2007/PartnerControls"/>
    <ds:schemaRef ds:uri="185a403c-ce5b-49a1-ab51-258427df6158"/>
    <ds:schemaRef ds:uri="http://purl.org/dc/terms/"/>
    <ds:schemaRef ds:uri="http://schemas.microsoft.com/office/2006/metadata/properties"/>
    <ds:schemaRef ds:uri="eec6b29f-273a-4e96-9ad3-5ea561ae7fd8"/>
    <ds:schemaRef ds:uri="http://schemas.microsoft.com/office/2006/documentManagement/types"/>
    <ds:schemaRef ds:uri="http://purl.org/dc/elements/1.1/"/>
    <ds:schemaRef ds:uri="http://www.w3.org/XML/1998/namespace"/>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6106607B-AA9C-45FE-9EEB-11AE66EECE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438</TotalTime>
  <Words>745</Words>
  <Application>Microsoft Macintosh PowerPoint</Application>
  <PresentationFormat>Widescreen</PresentationFormat>
  <Paragraphs>73</Paragraphs>
  <Slides>10</Slides>
  <Notes>9</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Arial</vt:lpstr>
      <vt:lpstr>Calibri</vt:lpstr>
      <vt:lpstr>Clarendon Text Pro</vt:lpstr>
      <vt:lpstr>Palatino</vt:lpstr>
      <vt:lpstr>SDSU-Extension-PowerPoint-HD</vt:lpstr>
      <vt:lpstr>Adopt-A-Cow: Dairy</vt:lpstr>
      <vt:lpstr>Lesson 5 Review</vt:lpstr>
      <vt:lpstr>What’s in your milk?</vt:lpstr>
      <vt:lpstr>Products</vt:lpstr>
      <vt:lpstr>Designing Ice Cream</vt:lpstr>
      <vt:lpstr>Designing Ice Cream </vt:lpstr>
      <vt:lpstr>How Butter is Made</vt:lpstr>
      <vt:lpstr>Making Butter</vt:lpstr>
      <vt:lpstr>Dairy Careers</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6 - Products and Careers</dc:title>
  <dc:subject/>
  <dc:creator>Christine Wood</dc:creator>
  <cp:keywords/>
  <dc:description/>
  <cp:lastModifiedBy>Cartney, Shelly</cp:lastModifiedBy>
  <cp:revision>22</cp:revision>
  <dcterms:created xsi:type="dcterms:W3CDTF">2024-07-19T18:33:50Z</dcterms:created>
  <dcterms:modified xsi:type="dcterms:W3CDTF">2025-10-03T16:14:13Z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